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71" r:id="rId3"/>
    <p:sldId id="257" r:id="rId4"/>
    <p:sldId id="276" r:id="rId5"/>
    <p:sldId id="261" r:id="rId6"/>
    <p:sldId id="258" r:id="rId7"/>
    <p:sldId id="259" r:id="rId8"/>
    <p:sldId id="260" r:id="rId9"/>
    <p:sldId id="262" r:id="rId10"/>
    <p:sldId id="273" r:id="rId11"/>
    <p:sldId id="263" r:id="rId12"/>
    <p:sldId id="266" r:id="rId13"/>
    <p:sldId id="267" r:id="rId14"/>
    <p:sldId id="268" r:id="rId15"/>
    <p:sldId id="269" r:id="rId16"/>
    <p:sldId id="270"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7" name="Date Placeholder 6"/>
          <p:cNvSpPr>
            <a:spLocks noGrp="1"/>
          </p:cNvSpPr>
          <p:nvPr>
            <p:ph type="dt" sz="half" idx="10"/>
          </p:nvPr>
        </p:nvSpPr>
        <p:spPr/>
        <p:txBody>
          <a:bodyPr/>
          <a:lstStyle/>
          <a:p>
            <a:fld id="{1160EA64-D806-43AC-9DF2-F8C432F32B4C}" type="datetimeFigureOut">
              <a:rPr lang="en-US" dirty="0"/>
              <a:t>10/27/2019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10/27/2019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583436" y="3143250"/>
            <a:ext cx="4270248" cy="2596776"/>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7" name="Date Placeholder 6"/>
          <p:cNvSpPr>
            <a:spLocks noGrp="1"/>
          </p:cNvSpPr>
          <p:nvPr>
            <p:ph type="dt" sz="half" idx="10"/>
          </p:nvPr>
        </p:nvSpPr>
        <p:spPr/>
        <p:txBody>
          <a:bodyPr/>
          <a:lstStyle/>
          <a:p>
            <a:fld id="{4F7D4976-E339-4826-83B7-FBD03F55ECF8}" type="datetimeFigureOut">
              <a:rPr lang="en-US" dirty="0"/>
              <a:t>10/27/2019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smtClean="0"/>
              <a:t>Klik om de stijl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smtClean="0"/>
              <a:t>Klik om de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9" name="Date Placeholder 8"/>
          <p:cNvSpPr>
            <a:spLocks noGrp="1"/>
          </p:cNvSpPr>
          <p:nvPr>
            <p:ph type="dt" sz="half" idx="10"/>
          </p:nvPr>
        </p:nvSpPr>
        <p:spPr/>
        <p:txBody>
          <a:bodyPr/>
          <a:lstStyle/>
          <a:p>
            <a:fld id="{D1BE4249-C0D0-4B06-8692-E8BB871AF643}" type="datetimeFigureOut">
              <a:rPr lang="en-US" dirty="0"/>
              <a:t>10/27/2019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10/27/2019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6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10/27/2019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600200" y="234387"/>
            <a:ext cx="8991600" cy="1645920"/>
          </a:xfrm>
        </p:spPr>
        <p:txBody>
          <a:bodyPr/>
          <a:lstStyle/>
          <a:p>
            <a:r>
              <a:rPr lang="nl-NL" dirty="0" smtClean="0"/>
              <a:t>Reflecteren </a:t>
            </a:r>
            <a:endParaRPr lang="nl-NL" dirty="0"/>
          </a:p>
        </p:txBody>
      </p:sp>
      <p:sp>
        <p:nvSpPr>
          <p:cNvPr id="3" name="Ondertitel 2"/>
          <p:cNvSpPr>
            <a:spLocks noGrp="1"/>
          </p:cNvSpPr>
          <p:nvPr>
            <p:ph type="subTitle" idx="1"/>
          </p:nvPr>
        </p:nvSpPr>
        <p:spPr>
          <a:xfrm>
            <a:off x="2695194" y="2242390"/>
            <a:ext cx="6801612" cy="1239894"/>
          </a:xfrm>
        </p:spPr>
        <p:txBody>
          <a:bodyPr>
            <a:noAutofit/>
          </a:bodyPr>
          <a:lstStyle/>
          <a:p>
            <a:r>
              <a:rPr lang="nl-NL" sz="2800" dirty="0" smtClean="0">
                <a:solidFill>
                  <a:srgbClr val="002060"/>
                </a:solidFill>
              </a:rPr>
              <a:t>Wat is het belang van goed kunnen reflecteren ?</a:t>
            </a:r>
          </a:p>
          <a:p>
            <a:endParaRPr lang="nl-NL" sz="2800" dirty="0">
              <a:solidFill>
                <a:srgbClr val="002060"/>
              </a:solidFill>
            </a:endParaRPr>
          </a:p>
          <a:p>
            <a:r>
              <a:rPr lang="nl-NL" sz="2800" dirty="0" smtClean="0">
                <a:solidFill>
                  <a:srgbClr val="002060"/>
                </a:solidFill>
              </a:rPr>
              <a:t>Na deze les kun je voor jezelf opschrijven wat het belang is van reflecteren! </a:t>
            </a:r>
            <a:endParaRPr lang="nl-NL" sz="2800" dirty="0">
              <a:solidFill>
                <a:srgbClr val="002060"/>
              </a:solidFill>
            </a:endParaRPr>
          </a:p>
        </p:txBody>
      </p:sp>
    </p:spTree>
    <p:extLst>
      <p:ext uri="{BB962C8B-B14F-4D97-AF65-F5344CB8AC3E}">
        <p14:creationId xmlns:p14="http://schemas.microsoft.com/office/powerpoint/2010/main" val="179455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433385" y="926757"/>
            <a:ext cx="9279924" cy="1200329"/>
          </a:xfrm>
          <a:prstGeom prst="rect">
            <a:avLst/>
          </a:prstGeom>
          <a:noFill/>
        </p:spPr>
        <p:txBody>
          <a:bodyPr wrap="square" rtlCol="0">
            <a:spAutoFit/>
          </a:bodyPr>
          <a:lstStyle/>
          <a:p>
            <a:r>
              <a:rPr lang="nl-NL" sz="3600" dirty="0" smtClean="0">
                <a:solidFill>
                  <a:schemeClr val="bg1"/>
                </a:solidFill>
              </a:rPr>
              <a:t>Empathisch vermogen: Wat doet , denkt en wil de ander ? </a:t>
            </a:r>
            <a:endParaRPr lang="nl-NL" sz="3600" dirty="0">
              <a:solidFill>
                <a:schemeClr val="bg1"/>
              </a:solidFill>
            </a:endParaRPr>
          </a:p>
        </p:txBody>
      </p:sp>
      <p:sp>
        <p:nvSpPr>
          <p:cNvPr id="3" name="Tekstvak 2"/>
          <p:cNvSpPr txBox="1"/>
          <p:nvPr/>
        </p:nvSpPr>
        <p:spPr>
          <a:xfrm>
            <a:off x="1198605" y="2570205"/>
            <a:ext cx="9514704" cy="1938992"/>
          </a:xfrm>
          <a:prstGeom prst="rect">
            <a:avLst/>
          </a:prstGeom>
          <a:noFill/>
        </p:spPr>
        <p:txBody>
          <a:bodyPr wrap="square" rtlCol="0">
            <a:spAutoFit/>
          </a:bodyPr>
          <a:lstStyle/>
          <a:p>
            <a:pPr marL="342900" indent="-342900">
              <a:buAutoNum type="arabicPeriod"/>
            </a:pPr>
            <a:r>
              <a:rPr lang="nl-NL" sz="2400" dirty="0" smtClean="0"/>
              <a:t>Wat is jouw doel ?                       Wat is het doel van de ander ? </a:t>
            </a:r>
          </a:p>
          <a:p>
            <a:pPr marL="342900" indent="-342900">
              <a:buAutoNum type="arabicPeriod"/>
            </a:pPr>
            <a:r>
              <a:rPr lang="nl-NL" sz="2400" dirty="0" smtClean="0"/>
              <a:t>Wat wil jij?                                   Wat wil de ander ? </a:t>
            </a:r>
          </a:p>
          <a:p>
            <a:pPr marL="342900" indent="-342900">
              <a:buAutoNum type="arabicPeriod"/>
            </a:pPr>
            <a:r>
              <a:rPr lang="nl-NL" sz="2400" dirty="0" smtClean="0"/>
              <a:t>Wat voel jij ?                                Wat voelt de ander ? </a:t>
            </a:r>
          </a:p>
          <a:p>
            <a:pPr marL="342900" indent="-342900">
              <a:buAutoNum type="arabicPeriod"/>
            </a:pPr>
            <a:r>
              <a:rPr lang="nl-NL" sz="2400" dirty="0" smtClean="0"/>
              <a:t>Wat denk jij?                                Wat denkt de ander? </a:t>
            </a:r>
          </a:p>
          <a:p>
            <a:pPr marL="342900" indent="-342900">
              <a:buAutoNum type="arabicPeriod"/>
            </a:pPr>
            <a:r>
              <a:rPr lang="nl-NL" sz="2400" dirty="0" smtClean="0"/>
              <a:t>Wat doe jij ?                                 Wat doet de ander ? </a:t>
            </a:r>
            <a:endParaRPr lang="nl-NL" sz="2400" dirty="0"/>
          </a:p>
        </p:txBody>
      </p:sp>
      <p:sp>
        <p:nvSpPr>
          <p:cNvPr id="5" name="Tekstvak 4"/>
          <p:cNvSpPr txBox="1"/>
          <p:nvPr/>
        </p:nvSpPr>
        <p:spPr>
          <a:xfrm>
            <a:off x="1334530" y="5029200"/>
            <a:ext cx="9292281" cy="954107"/>
          </a:xfrm>
          <a:prstGeom prst="rect">
            <a:avLst/>
          </a:prstGeom>
          <a:noFill/>
        </p:spPr>
        <p:txBody>
          <a:bodyPr wrap="square" rtlCol="0">
            <a:spAutoFit/>
          </a:bodyPr>
          <a:lstStyle/>
          <a:p>
            <a:r>
              <a:rPr lang="nl-NL" sz="2800" dirty="0" smtClean="0">
                <a:solidFill>
                  <a:schemeClr val="bg1"/>
                </a:solidFill>
              </a:rPr>
              <a:t>Kijk altijd naar het geheel, de context. Daarvoor moet je in gesprek en daarvoor moet je goed kunnen observeren. </a:t>
            </a:r>
            <a:endParaRPr lang="nl-NL" sz="2800" dirty="0">
              <a:solidFill>
                <a:schemeClr val="bg1"/>
              </a:solidFill>
            </a:endParaRPr>
          </a:p>
        </p:txBody>
      </p:sp>
    </p:spTree>
    <p:extLst>
      <p:ext uri="{BB962C8B-B14F-4D97-AF65-F5344CB8AC3E}">
        <p14:creationId xmlns:p14="http://schemas.microsoft.com/office/powerpoint/2010/main" val="1440031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63850" y="1035030"/>
            <a:ext cx="7729728" cy="1188720"/>
          </a:xfrm>
        </p:spPr>
        <p:txBody>
          <a:bodyPr/>
          <a:lstStyle/>
          <a:p>
            <a:r>
              <a:rPr lang="nl-NL" b="1" dirty="0" smtClean="0">
                <a:solidFill>
                  <a:srgbClr val="002060"/>
                </a:solidFill>
              </a:rPr>
              <a:t>Reflecteren tijdens je </a:t>
            </a:r>
            <a:r>
              <a:rPr lang="nl-NL" b="1" dirty="0" smtClean="0">
                <a:solidFill>
                  <a:srgbClr val="002060"/>
                </a:solidFill>
              </a:rPr>
              <a:t>BPV</a:t>
            </a:r>
            <a:endParaRPr lang="nl-NL" b="1" dirty="0">
              <a:solidFill>
                <a:srgbClr val="002060"/>
              </a:solidFill>
            </a:endParaRPr>
          </a:p>
        </p:txBody>
      </p:sp>
      <p:sp>
        <p:nvSpPr>
          <p:cNvPr id="3" name="Tijdelijke aanduiding voor inhoud 2"/>
          <p:cNvSpPr>
            <a:spLocks noGrp="1"/>
          </p:cNvSpPr>
          <p:nvPr>
            <p:ph idx="1"/>
          </p:nvPr>
        </p:nvSpPr>
        <p:spPr/>
        <p:txBody>
          <a:bodyPr>
            <a:normAutofit/>
          </a:bodyPr>
          <a:lstStyle/>
          <a:p>
            <a:pPr>
              <a:buClr>
                <a:schemeClr val="accent3">
                  <a:lumMod val="75000"/>
                </a:schemeClr>
              </a:buClr>
              <a:buFont typeface="Wingdings" panose="05000000000000000000" pitchFamily="2" charset="2"/>
              <a:buChar char="v"/>
            </a:pPr>
            <a:r>
              <a:rPr lang="nl-NL" sz="3200" dirty="0" smtClean="0">
                <a:solidFill>
                  <a:srgbClr val="002060"/>
                </a:solidFill>
              </a:rPr>
              <a:t>Maak </a:t>
            </a:r>
            <a:r>
              <a:rPr lang="nl-NL" sz="3200" dirty="0" smtClean="0">
                <a:solidFill>
                  <a:srgbClr val="002060"/>
                </a:solidFill>
              </a:rPr>
              <a:t>altijd aantekeningen op een dag.</a:t>
            </a:r>
            <a:endParaRPr lang="nl-NL" sz="3200" dirty="0" smtClean="0">
              <a:solidFill>
                <a:srgbClr val="002060"/>
              </a:solidFill>
            </a:endParaRPr>
          </a:p>
          <a:p>
            <a:pPr>
              <a:buClr>
                <a:schemeClr val="accent3">
                  <a:lumMod val="75000"/>
                </a:schemeClr>
              </a:buClr>
              <a:buFont typeface="Wingdings" panose="05000000000000000000" pitchFamily="2" charset="2"/>
              <a:buChar char="v"/>
            </a:pPr>
            <a:r>
              <a:rPr lang="nl-NL" sz="3200" dirty="0" smtClean="0">
                <a:solidFill>
                  <a:srgbClr val="002060"/>
                </a:solidFill>
              </a:rPr>
              <a:t>Ga in gesprek met je praktijkbegeleider. </a:t>
            </a:r>
            <a:endParaRPr lang="nl-NL" sz="3200" dirty="0">
              <a:solidFill>
                <a:srgbClr val="002060"/>
              </a:solidFill>
            </a:endParaRPr>
          </a:p>
        </p:txBody>
      </p:sp>
    </p:spTree>
    <p:extLst>
      <p:ext uri="{BB962C8B-B14F-4D97-AF65-F5344CB8AC3E}">
        <p14:creationId xmlns:p14="http://schemas.microsoft.com/office/powerpoint/2010/main" val="2758325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Benoem altijd eerst wat goed ging</a:t>
            </a:r>
            <a:endParaRPr lang="nl-NL" dirty="0">
              <a:solidFill>
                <a:srgbClr val="002060"/>
              </a:solidFill>
            </a:endParaRPr>
          </a:p>
        </p:txBody>
      </p:sp>
      <p:sp>
        <p:nvSpPr>
          <p:cNvPr id="3" name="Tijdelijke aanduiding voor inhoud 2"/>
          <p:cNvSpPr>
            <a:spLocks noGrp="1"/>
          </p:cNvSpPr>
          <p:nvPr>
            <p:ph idx="1"/>
          </p:nvPr>
        </p:nvSpPr>
        <p:spPr/>
        <p:txBody>
          <a:bodyPr>
            <a:normAutofit/>
          </a:bodyPr>
          <a:lstStyle/>
          <a:p>
            <a:pPr marL="0" indent="0">
              <a:buNone/>
            </a:pPr>
            <a:r>
              <a:rPr lang="nl-NL" sz="2400" dirty="0" smtClean="0">
                <a:solidFill>
                  <a:srgbClr val="002060"/>
                </a:solidFill>
              </a:rPr>
              <a:t>Bespreek eerst wat goed ging! Wat zijn je tops! Wat verliep soepel? </a:t>
            </a:r>
          </a:p>
          <a:p>
            <a:pPr marL="0" indent="0">
              <a:buNone/>
            </a:pPr>
            <a:endParaRPr lang="nl-NL" sz="2400" dirty="0">
              <a:solidFill>
                <a:srgbClr val="002060"/>
              </a:solidFill>
            </a:endParaRPr>
          </a:p>
          <a:p>
            <a:pPr marL="0" indent="0">
              <a:buNone/>
            </a:pPr>
            <a:r>
              <a:rPr lang="nl-NL" sz="2400" dirty="0" smtClean="0">
                <a:solidFill>
                  <a:srgbClr val="002060"/>
                </a:solidFill>
              </a:rPr>
              <a:t>Zoom daarna in op zaken waar je nog mee worstelt! Welke verbeterpunten kun je vinden voor een volgende keer? </a:t>
            </a:r>
            <a:endParaRPr lang="nl-NL" sz="2400" dirty="0">
              <a:solidFill>
                <a:srgbClr val="002060"/>
              </a:solidFill>
            </a:endParaRPr>
          </a:p>
        </p:txBody>
      </p:sp>
    </p:spTree>
    <p:extLst>
      <p:ext uri="{BB962C8B-B14F-4D97-AF65-F5344CB8AC3E}">
        <p14:creationId xmlns:p14="http://schemas.microsoft.com/office/powerpoint/2010/main" val="3696292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44751" y="0"/>
            <a:ext cx="5247249" cy="1440883"/>
          </a:xfrm>
        </p:spPr>
        <p:txBody>
          <a:bodyPr>
            <a:normAutofit fontScale="90000"/>
          </a:bodyPr>
          <a:lstStyle/>
          <a:p>
            <a:r>
              <a:rPr lang="nl-NL" dirty="0" smtClean="0">
                <a:solidFill>
                  <a:srgbClr val="002060"/>
                </a:solidFill>
              </a:rPr>
              <a:t>Fouten maken mag…toch bestaan er fouten? </a:t>
            </a:r>
            <a:endParaRPr lang="nl-NL" dirty="0">
              <a:solidFill>
                <a:srgbClr val="002060"/>
              </a:solidFill>
            </a:endParaRPr>
          </a:p>
        </p:txBody>
      </p:sp>
      <p:sp>
        <p:nvSpPr>
          <p:cNvPr id="3" name="Tijdelijke aanduiding voor inhoud 2"/>
          <p:cNvSpPr>
            <a:spLocks noGrp="1"/>
          </p:cNvSpPr>
          <p:nvPr>
            <p:ph idx="1"/>
          </p:nvPr>
        </p:nvSpPr>
        <p:spPr>
          <a:xfrm>
            <a:off x="4462272" y="1540764"/>
            <a:ext cx="7729728" cy="3101983"/>
          </a:xfrm>
        </p:spPr>
        <p:txBody>
          <a:bodyPr>
            <a:normAutofit/>
          </a:bodyPr>
          <a:lstStyle/>
          <a:p>
            <a:r>
              <a:rPr lang="nl-NL" sz="2400" dirty="0" smtClean="0">
                <a:solidFill>
                  <a:srgbClr val="002060"/>
                </a:solidFill>
              </a:rPr>
              <a:t>Wees niet bang om zaken te benoemen die minder gingen. </a:t>
            </a:r>
            <a:endParaRPr lang="nl-NL" sz="2400" dirty="0">
              <a:solidFill>
                <a:srgbClr val="002060"/>
              </a:solidFill>
            </a:endParaRPr>
          </a:p>
          <a:p>
            <a:endParaRPr lang="nl-NL" sz="2400" dirty="0">
              <a:solidFill>
                <a:srgbClr val="002060"/>
              </a:solidFill>
            </a:endParaRPr>
          </a:p>
          <a:p>
            <a:r>
              <a:rPr lang="nl-NL" sz="2400" dirty="0" smtClean="0">
                <a:solidFill>
                  <a:srgbClr val="002060"/>
                </a:solidFill>
              </a:rPr>
              <a:t>Weet je dat je juist hiervan het meeste leert ? </a:t>
            </a:r>
          </a:p>
          <a:p>
            <a:endParaRPr lang="nl-NL" sz="2400" dirty="0">
              <a:solidFill>
                <a:srgbClr val="002060"/>
              </a:solidFill>
            </a:endParaRPr>
          </a:p>
          <a:p>
            <a:r>
              <a:rPr lang="nl-NL" sz="2400" dirty="0" smtClean="0">
                <a:solidFill>
                  <a:srgbClr val="002060"/>
                </a:solidFill>
              </a:rPr>
              <a:t>Besef , niemand is perfect en iedereen kan blijven leren………als je maar wilt! </a:t>
            </a:r>
            <a:endParaRPr lang="nl-NL" sz="2400" dirty="0">
              <a:solidFill>
                <a:srgbClr val="002060"/>
              </a:solidFill>
            </a:endParaRPr>
          </a:p>
        </p:txBody>
      </p:sp>
      <p:pic>
        <p:nvPicPr>
          <p:cNvPr id="4098" name="Picture 2"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860" y="720441"/>
            <a:ext cx="4149139" cy="5863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5839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4294967295"/>
          </p:nvPr>
        </p:nvSpPr>
        <p:spPr>
          <a:xfrm>
            <a:off x="7849773" y="3411342"/>
            <a:ext cx="3426411" cy="3101975"/>
          </a:xfrm>
        </p:spPr>
        <p:txBody>
          <a:bodyPr>
            <a:normAutofit fontScale="92500" lnSpcReduction="10000"/>
          </a:bodyPr>
          <a:lstStyle/>
          <a:p>
            <a:r>
              <a:rPr lang="nl-NL" sz="2800" dirty="0">
                <a:solidFill>
                  <a:srgbClr val="002060"/>
                </a:solidFill>
              </a:rPr>
              <a:t>N</a:t>
            </a:r>
            <a:r>
              <a:rPr lang="nl-NL" sz="2800" dirty="0" smtClean="0">
                <a:solidFill>
                  <a:srgbClr val="002060"/>
                </a:solidFill>
              </a:rPr>
              <a:t>iet </a:t>
            </a:r>
            <a:r>
              <a:rPr lang="nl-NL" sz="2800" dirty="0">
                <a:solidFill>
                  <a:srgbClr val="002060"/>
                </a:solidFill>
              </a:rPr>
              <a:t>de </a:t>
            </a:r>
            <a:r>
              <a:rPr lang="nl-NL" sz="2800" dirty="0" smtClean="0">
                <a:solidFill>
                  <a:srgbClr val="002060"/>
                </a:solidFill>
              </a:rPr>
              <a:t>gebeurtenis </a:t>
            </a:r>
            <a:r>
              <a:rPr lang="nl-NL" sz="2800" dirty="0">
                <a:solidFill>
                  <a:srgbClr val="002060"/>
                </a:solidFill>
              </a:rPr>
              <a:t>zelf is </a:t>
            </a:r>
            <a:r>
              <a:rPr lang="nl-NL" sz="2800" dirty="0" smtClean="0">
                <a:solidFill>
                  <a:srgbClr val="002060"/>
                </a:solidFill>
              </a:rPr>
              <a:t>het, die </a:t>
            </a:r>
            <a:r>
              <a:rPr lang="nl-NL" sz="2800" dirty="0">
                <a:solidFill>
                  <a:srgbClr val="002060"/>
                </a:solidFill>
              </a:rPr>
              <a:t>je verdrietig, boos, of gelukkig maakt </a:t>
            </a:r>
            <a:r>
              <a:rPr lang="nl-NL" sz="2800" dirty="0" smtClean="0">
                <a:solidFill>
                  <a:srgbClr val="002060"/>
                </a:solidFill>
              </a:rPr>
              <a:t>(gevoel</a:t>
            </a:r>
            <a:r>
              <a:rPr lang="nl-NL" sz="2800" dirty="0">
                <a:solidFill>
                  <a:srgbClr val="002060"/>
                </a:solidFill>
              </a:rPr>
              <a:t>), maar de manier waarop je tegen die gebeurtenis aankijkt</a:t>
            </a:r>
          </a:p>
        </p:txBody>
      </p:sp>
      <p:pic>
        <p:nvPicPr>
          <p:cNvPr id="1026" name="Picture 2" descr="niet de Gebeurtenis zelf is die je verdrietig, boos, of gelukkig maakt (Gevoel), maar de manier waarop je tegen die gebeurtenis aankijkt (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5224" y="580263"/>
            <a:ext cx="3839649" cy="5662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895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Ta-da list als tegenovergestelde van de To-do list: Wat was het mooiste compliment dat je hebt ontvangen? Wat heb je bereikt waar je trots op bent? Wat was het meest liefdevolle wat je hebt gedaan? Wat heb je overwonnen? Wat heb je voor positiefs ontdekt over jezelf of anderen? Wat heeft jezelf verbaa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3041" y="492093"/>
            <a:ext cx="9328154" cy="5838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4226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e 4 stappen van ler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554" y="169128"/>
            <a:ext cx="5429299" cy="6577806"/>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p:cNvSpPr txBox="1"/>
          <p:nvPr/>
        </p:nvSpPr>
        <p:spPr>
          <a:xfrm>
            <a:off x="6836898" y="1547447"/>
            <a:ext cx="4895557" cy="2215991"/>
          </a:xfrm>
          <a:prstGeom prst="rect">
            <a:avLst/>
          </a:prstGeom>
          <a:noFill/>
        </p:spPr>
        <p:txBody>
          <a:bodyPr wrap="square" rtlCol="0">
            <a:spAutoFit/>
          </a:bodyPr>
          <a:lstStyle/>
          <a:p>
            <a:r>
              <a:rPr lang="nl-NL" sz="4000" dirty="0" smtClean="0">
                <a:solidFill>
                  <a:srgbClr val="002060"/>
                </a:solidFill>
              </a:rPr>
              <a:t>Probeer eens van alle 4 een voorbeeld</a:t>
            </a:r>
          </a:p>
          <a:p>
            <a:r>
              <a:rPr lang="nl-NL" sz="4000" dirty="0">
                <a:solidFill>
                  <a:srgbClr val="002060"/>
                </a:solidFill>
              </a:rPr>
              <a:t>t</a:t>
            </a:r>
            <a:r>
              <a:rPr lang="nl-NL" sz="4000" dirty="0" smtClean="0">
                <a:solidFill>
                  <a:srgbClr val="002060"/>
                </a:solidFill>
              </a:rPr>
              <a:t>e geven ! </a:t>
            </a:r>
          </a:p>
          <a:p>
            <a:endParaRPr lang="nl-NL" dirty="0"/>
          </a:p>
        </p:txBody>
      </p:sp>
    </p:spTree>
    <p:extLst>
      <p:ext uri="{BB962C8B-B14F-4D97-AF65-F5344CB8AC3E}">
        <p14:creationId xmlns:p14="http://schemas.microsoft.com/office/powerpoint/2010/main" val="1672498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Afsluiting </a:t>
            </a:r>
            <a:endParaRPr lang="nl-NL" dirty="0"/>
          </a:p>
        </p:txBody>
      </p:sp>
      <p:sp>
        <p:nvSpPr>
          <p:cNvPr id="3" name="Tijdelijke aanduiding voor inhoud 2"/>
          <p:cNvSpPr>
            <a:spLocks noGrp="1"/>
          </p:cNvSpPr>
          <p:nvPr>
            <p:ph idx="1"/>
          </p:nvPr>
        </p:nvSpPr>
        <p:spPr>
          <a:xfrm>
            <a:off x="2231136" y="2638044"/>
            <a:ext cx="7729728" cy="980367"/>
          </a:xfrm>
        </p:spPr>
        <p:txBody>
          <a:bodyPr/>
          <a:lstStyle/>
          <a:p>
            <a:r>
              <a:rPr lang="nl-NL" dirty="0" smtClean="0"/>
              <a:t>Tips / tops  </a:t>
            </a:r>
          </a:p>
          <a:p>
            <a:r>
              <a:rPr lang="nl-NL" dirty="0" smtClean="0"/>
              <a:t>Wat neem je zeker mee om uit te proberen? </a:t>
            </a:r>
            <a:endParaRPr lang="nl-NL" dirty="0"/>
          </a:p>
        </p:txBody>
      </p:sp>
    </p:spTree>
    <p:extLst>
      <p:ext uri="{BB962C8B-B14F-4D97-AF65-F5344CB8AC3E}">
        <p14:creationId xmlns:p14="http://schemas.microsoft.com/office/powerpoint/2010/main" val="3865578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5726" y="0"/>
            <a:ext cx="7729728" cy="1188720"/>
          </a:xfrm>
        </p:spPr>
        <p:txBody>
          <a:bodyPr/>
          <a:lstStyle/>
          <a:p>
            <a:r>
              <a:rPr lang="nl-NL" dirty="0" smtClean="0">
                <a:solidFill>
                  <a:srgbClr val="002060"/>
                </a:solidFill>
              </a:rPr>
              <a:t>Reflecteren is leren. </a:t>
            </a:r>
            <a:endParaRPr lang="nl-NL" dirty="0">
              <a:solidFill>
                <a:srgbClr val="002060"/>
              </a:solidFill>
            </a:endParaRPr>
          </a:p>
        </p:txBody>
      </p:sp>
      <p:sp>
        <p:nvSpPr>
          <p:cNvPr id="3" name="Tijdelijke aanduiding voor inhoud 2"/>
          <p:cNvSpPr>
            <a:spLocks noGrp="1"/>
          </p:cNvSpPr>
          <p:nvPr>
            <p:ph idx="1"/>
          </p:nvPr>
        </p:nvSpPr>
        <p:spPr>
          <a:xfrm>
            <a:off x="-1" y="2291517"/>
            <a:ext cx="7625519" cy="4292163"/>
          </a:xfrm>
        </p:spPr>
        <p:txBody>
          <a:bodyPr>
            <a:noAutofit/>
          </a:bodyPr>
          <a:lstStyle/>
          <a:p>
            <a:endParaRPr lang="nl-NL" sz="2400" dirty="0">
              <a:solidFill>
                <a:srgbClr val="002060"/>
              </a:solidFill>
            </a:endParaRPr>
          </a:p>
          <a:p>
            <a:r>
              <a:rPr lang="nl-NL" sz="2400" dirty="0" smtClean="0">
                <a:solidFill>
                  <a:srgbClr val="002060"/>
                </a:solidFill>
              </a:rPr>
              <a:t>Reflecteren is terugblikken. </a:t>
            </a:r>
          </a:p>
          <a:p>
            <a:pPr marL="0" indent="0">
              <a:buNone/>
            </a:pPr>
            <a:r>
              <a:rPr lang="nl-NL" sz="2400" dirty="0" smtClean="0">
                <a:solidFill>
                  <a:srgbClr val="002060"/>
                </a:solidFill>
              </a:rPr>
              <a:t>   Wat zijn je succeservaringen? Wat zijn je leerpunten?    </a:t>
            </a:r>
          </a:p>
          <a:p>
            <a:pPr marL="0" indent="0">
              <a:buNone/>
            </a:pPr>
            <a:r>
              <a:rPr lang="nl-NL" sz="2400" dirty="0">
                <a:solidFill>
                  <a:srgbClr val="002060"/>
                </a:solidFill>
              </a:rPr>
              <a:t> </a:t>
            </a:r>
            <a:r>
              <a:rPr lang="nl-NL" sz="2400" dirty="0" smtClean="0">
                <a:solidFill>
                  <a:srgbClr val="002060"/>
                </a:solidFill>
              </a:rPr>
              <a:t>  Waar kun je  nog meer uithalen? </a:t>
            </a:r>
          </a:p>
        </p:txBody>
      </p:sp>
      <p:pic>
        <p:nvPicPr>
          <p:cNvPr id="6146" name="Picture 2" descr="Wat is reflecteren? Reflecteren is nadenken over ervaringen om eruit te leren. We doen het vaak onbewust. Reflecteren is meer dan evalueren. Bij evalueren geven we een oordeel, vaak alleen aan het 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5519" y="2291517"/>
            <a:ext cx="4566481" cy="4566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470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57080" y="219104"/>
            <a:ext cx="7729728" cy="850041"/>
          </a:xfrm>
        </p:spPr>
        <p:txBody>
          <a:bodyPr>
            <a:normAutofit fontScale="90000"/>
          </a:bodyPr>
          <a:lstStyle/>
          <a:p>
            <a:r>
              <a:rPr lang="nl-NL" b="1" dirty="0">
                <a:solidFill>
                  <a:srgbClr val="002060"/>
                </a:solidFill>
              </a:rPr>
              <a:t>Waarvoor gebruik je reflectie?</a:t>
            </a:r>
            <a:r>
              <a:rPr lang="nl-NL" dirty="0"/>
              <a:t/>
            </a:r>
            <a:br>
              <a:rPr lang="nl-NL" dirty="0"/>
            </a:br>
            <a:endParaRPr lang="nl-NL" dirty="0"/>
          </a:p>
        </p:txBody>
      </p:sp>
      <p:sp>
        <p:nvSpPr>
          <p:cNvPr id="3" name="Tijdelijke aanduiding voor inhoud 2"/>
          <p:cNvSpPr>
            <a:spLocks noGrp="1"/>
          </p:cNvSpPr>
          <p:nvPr>
            <p:ph idx="1"/>
          </p:nvPr>
        </p:nvSpPr>
        <p:spPr>
          <a:xfrm>
            <a:off x="557080" y="1329749"/>
            <a:ext cx="10865885" cy="3101574"/>
          </a:xfrm>
        </p:spPr>
        <p:txBody>
          <a:bodyPr>
            <a:noAutofit/>
          </a:bodyPr>
          <a:lstStyle/>
          <a:p>
            <a:pPr marL="0" indent="0">
              <a:buNone/>
            </a:pPr>
            <a:r>
              <a:rPr lang="nl-NL" sz="2800" dirty="0" smtClean="0">
                <a:solidFill>
                  <a:srgbClr val="002060"/>
                </a:solidFill>
              </a:rPr>
              <a:t>Nadenken </a:t>
            </a:r>
            <a:r>
              <a:rPr lang="nl-NL" sz="2800" dirty="0">
                <a:solidFill>
                  <a:srgbClr val="002060"/>
                </a:solidFill>
              </a:rPr>
              <a:t>over je </a:t>
            </a:r>
            <a:r>
              <a:rPr lang="nl-NL" sz="2800" dirty="0" smtClean="0">
                <a:solidFill>
                  <a:srgbClr val="002060"/>
                </a:solidFill>
              </a:rPr>
              <a:t>handelen</a:t>
            </a:r>
            <a:endParaRPr lang="nl-NL" sz="2800" dirty="0" smtClean="0">
              <a:solidFill>
                <a:srgbClr val="002060"/>
              </a:solidFill>
            </a:endParaRPr>
          </a:p>
          <a:p>
            <a:pPr marL="342900" indent="-342900">
              <a:buAutoNum type="alphaUcPeriod"/>
            </a:pPr>
            <a:endParaRPr lang="nl-NL" sz="2800" dirty="0">
              <a:solidFill>
                <a:srgbClr val="002060"/>
              </a:solidFill>
            </a:endParaRPr>
          </a:p>
          <a:p>
            <a:pPr marL="0" indent="0">
              <a:buNone/>
            </a:pPr>
            <a:r>
              <a:rPr lang="nl-NL" sz="2800" dirty="0" smtClean="0">
                <a:solidFill>
                  <a:srgbClr val="002060"/>
                </a:solidFill>
              </a:rPr>
              <a:t>Je bewust worden van wat je doet en waarom je dat doet en daar waar je kunt verbeterpunten vinden. </a:t>
            </a:r>
            <a:endParaRPr lang="nl-NL" sz="2800" dirty="0">
              <a:solidFill>
                <a:srgbClr val="002060"/>
              </a:solidFill>
            </a:endParaRPr>
          </a:p>
        </p:txBody>
      </p:sp>
    </p:spTree>
    <p:extLst>
      <p:ext uri="{BB962C8B-B14F-4D97-AF65-F5344CB8AC3E}">
        <p14:creationId xmlns:p14="http://schemas.microsoft.com/office/powerpoint/2010/main" val="1097922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1340" y="371567"/>
            <a:ext cx="10935729" cy="1188720"/>
          </a:xfrm>
        </p:spPr>
        <p:txBody>
          <a:bodyPr/>
          <a:lstStyle/>
          <a:p>
            <a:r>
              <a:rPr lang="nl-NL" dirty="0" smtClean="0"/>
              <a:t>het </a:t>
            </a:r>
            <a:r>
              <a:rPr lang="nl-NL" dirty="0" smtClean="0"/>
              <a:t>model van Korthagen voor reflecteren </a:t>
            </a: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1340" y="1826763"/>
            <a:ext cx="5732881" cy="3971381"/>
          </a:xfrm>
        </p:spPr>
      </p:pic>
      <p:sp>
        <p:nvSpPr>
          <p:cNvPr id="3" name="Tekstvak 2"/>
          <p:cNvSpPr txBox="1"/>
          <p:nvPr/>
        </p:nvSpPr>
        <p:spPr>
          <a:xfrm>
            <a:off x="6474941" y="1915296"/>
            <a:ext cx="5202194" cy="3785652"/>
          </a:xfrm>
          <a:prstGeom prst="rect">
            <a:avLst/>
          </a:prstGeom>
          <a:noFill/>
        </p:spPr>
        <p:txBody>
          <a:bodyPr wrap="square" rtlCol="0">
            <a:spAutoFit/>
          </a:bodyPr>
          <a:lstStyle/>
          <a:p>
            <a:r>
              <a:rPr lang="nl-NL" sz="2000" dirty="0" smtClean="0"/>
              <a:t>De  5 stappen.   (ETBAR)</a:t>
            </a:r>
          </a:p>
          <a:p>
            <a:endParaRPr lang="nl-NL" sz="2000" dirty="0"/>
          </a:p>
          <a:p>
            <a:r>
              <a:rPr lang="nl-NL" sz="2000" dirty="0" smtClean="0"/>
              <a:t>1. </a:t>
            </a:r>
            <a:r>
              <a:rPr lang="nl-NL" sz="2000" dirty="0" smtClean="0">
                <a:solidFill>
                  <a:srgbClr val="FF0000"/>
                </a:solidFill>
              </a:rPr>
              <a:t>E</a:t>
            </a:r>
            <a:r>
              <a:rPr lang="nl-NL" sz="2000" dirty="0" smtClean="0"/>
              <a:t>RVARING beschrijven</a:t>
            </a:r>
          </a:p>
          <a:p>
            <a:endParaRPr lang="nl-NL" sz="2000" dirty="0"/>
          </a:p>
          <a:p>
            <a:r>
              <a:rPr lang="nl-NL" sz="2000" dirty="0" smtClean="0"/>
              <a:t>2. </a:t>
            </a:r>
            <a:r>
              <a:rPr lang="nl-NL" sz="2000" dirty="0" smtClean="0">
                <a:solidFill>
                  <a:srgbClr val="FF0000"/>
                </a:solidFill>
              </a:rPr>
              <a:t>T</a:t>
            </a:r>
            <a:r>
              <a:rPr lang="nl-NL" sz="2000" dirty="0" smtClean="0"/>
              <a:t>ERUGBLIK over wat er gebeurde / is gedaan</a:t>
            </a:r>
          </a:p>
          <a:p>
            <a:endParaRPr lang="nl-NL" sz="2000" dirty="0"/>
          </a:p>
          <a:p>
            <a:r>
              <a:rPr lang="nl-NL" sz="2000" dirty="0" smtClean="0"/>
              <a:t>3. </a:t>
            </a:r>
            <a:r>
              <a:rPr lang="nl-NL" sz="2000" dirty="0" smtClean="0">
                <a:solidFill>
                  <a:srgbClr val="FF0000"/>
                </a:solidFill>
              </a:rPr>
              <a:t>B</a:t>
            </a:r>
            <a:r>
              <a:rPr lang="nl-NL" sz="2000" dirty="0" smtClean="0"/>
              <a:t>EWUSTWORDING van jezelf; gedrag, handelen/gevoel </a:t>
            </a:r>
          </a:p>
          <a:p>
            <a:endParaRPr lang="nl-NL" sz="2000" dirty="0"/>
          </a:p>
          <a:p>
            <a:r>
              <a:rPr lang="nl-NL" sz="2000" dirty="0" smtClean="0"/>
              <a:t>4. </a:t>
            </a:r>
            <a:r>
              <a:rPr lang="nl-NL" sz="2000" dirty="0" smtClean="0">
                <a:solidFill>
                  <a:srgbClr val="FF0000"/>
                </a:solidFill>
              </a:rPr>
              <a:t>A</a:t>
            </a:r>
            <a:r>
              <a:rPr lang="nl-NL" sz="2000" dirty="0" smtClean="0"/>
              <a:t>LTERNATIEVEN bedenken</a:t>
            </a:r>
          </a:p>
          <a:p>
            <a:endParaRPr lang="nl-NL" sz="2000" dirty="0"/>
          </a:p>
          <a:p>
            <a:r>
              <a:rPr lang="nl-NL" sz="2000" dirty="0" smtClean="0"/>
              <a:t>5. </a:t>
            </a:r>
            <a:r>
              <a:rPr lang="nl-NL" sz="2000" dirty="0" smtClean="0">
                <a:solidFill>
                  <a:srgbClr val="FF0000"/>
                </a:solidFill>
              </a:rPr>
              <a:t>R</a:t>
            </a:r>
            <a:r>
              <a:rPr lang="nl-NL" sz="2000" dirty="0" smtClean="0"/>
              <a:t>ECYCLING het opnieuw proberen</a:t>
            </a:r>
            <a:endParaRPr lang="nl-NL" sz="2000" dirty="0"/>
          </a:p>
        </p:txBody>
      </p:sp>
    </p:spTree>
    <p:extLst>
      <p:ext uri="{BB962C8B-B14F-4D97-AF65-F5344CB8AC3E}">
        <p14:creationId xmlns:p14="http://schemas.microsoft.com/office/powerpoint/2010/main" val="3029631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2681" y="500459"/>
            <a:ext cx="10305535" cy="1188720"/>
          </a:xfrm>
        </p:spPr>
        <p:txBody>
          <a:bodyPr/>
          <a:lstStyle/>
          <a:p>
            <a:r>
              <a:rPr lang="nl-NL" dirty="0" smtClean="0">
                <a:solidFill>
                  <a:srgbClr val="002060"/>
                </a:solidFill>
              </a:rPr>
              <a:t>Praktijk &amp; Theorie </a:t>
            </a:r>
            <a:r>
              <a:rPr lang="nl-NL" dirty="0" smtClean="0">
                <a:solidFill>
                  <a:srgbClr val="002060"/>
                </a:solidFill>
              </a:rPr>
              <a:t>koppelen stap 4. Vooral in leerjaar 2 ! </a:t>
            </a:r>
            <a:endParaRPr lang="nl-NL" dirty="0">
              <a:solidFill>
                <a:srgbClr val="002060"/>
              </a:solidFill>
            </a:endParaRPr>
          </a:p>
        </p:txBody>
      </p:sp>
      <p:sp>
        <p:nvSpPr>
          <p:cNvPr id="3" name="Tijdelijke aanduiding voor inhoud 2"/>
          <p:cNvSpPr>
            <a:spLocks noGrp="1"/>
          </p:cNvSpPr>
          <p:nvPr>
            <p:ph idx="1"/>
          </p:nvPr>
        </p:nvSpPr>
        <p:spPr/>
        <p:txBody>
          <a:bodyPr/>
          <a:lstStyle/>
          <a:p>
            <a:endParaRPr lang="nl-NL"/>
          </a:p>
        </p:txBody>
      </p:sp>
      <p:graphicFrame>
        <p:nvGraphicFramePr>
          <p:cNvPr id="4" name="Tabel 3"/>
          <p:cNvGraphicFramePr>
            <a:graphicFrameLocks noGrp="1"/>
          </p:cNvGraphicFramePr>
          <p:nvPr>
            <p:extLst>
              <p:ext uri="{D42A27DB-BD31-4B8C-83A1-F6EECF244321}">
                <p14:modId xmlns:p14="http://schemas.microsoft.com/office/powerpoint/2010/main" val="1336614521"/>
              </p:ext>
            </p:extLst>
          </p:nvPr>
        </p:nvGraphicFramePr>
        <p:xfrm>
          <a:off x="1879444" y="2309316"/>
          <a:ext cx="8643189" cy="4232790"/>
        </p:xfrm>
        <a:graphic>
          <a:graphicData uri="http://schemas.openxmlformats.org/drawingml/2006/table">
            <a:tbl>
              <a:tblPr firstRow="1" bandRow="1">
                <a:tableStyleId>{21E4AEA4-8DFA-4A89-87EB-49C32662AFE0}</a:tableStyleId>
              </a:tblPr>
              <a:tblGrid>
                <a:gridCol w="2881063">
                  <a:extLst>
                    <a:ext uri="{9D8B030D-6E8A-4147-A177-3AD203B41FA5}">
                      <a16:colId xmlns:a16="http://schemas.microsoft.com/office/drawing/2014/main" val="701419262"/>
                    </a:ext>
                  </a:extLst>
                </a:gridCol>
                <a:gridCol w="2881063">
                  <a:extLst>
                    <a:ext uri="{9D8B030D-6E8A-4147-A177-3AD203B41FA5}">
                      <a16:colId xmlns:a16="http://schemas.microsoft.com/office/drawing/2014/main" val="820567784"/>
                    </a:ext>
                  </a:extLst>
                </a:gridCol>
                <a:gridCol w="2881063">
                  <a:extLst>
                    <a:ext uri="{9D8B030D-6E8A-4147-A177-3AD203B41FA5}">
                      <a16:colId xmlns:a16="http://schemas.microsoft.com/office/drawing/2014/main" val="2750692356"/>
                    </a:ext>
                  </a:extLst>
                </a:gridCol>
              </a:tblGrid>
              <a:tr h="483750">
                <a:tc>
                  <a:txBody>
                    <a:bodyPr/>
                    <a:lstStyle/>
                    <a:p>
                      <a:endParaRPr lang="nl-NL" dirty="0"/>
                    </a:p>
                  </a:txBody>
                  <a:tcPr/>
                </a:tc>
                <a:tc>
                  <a:txBody>
                    <a:bodyPr/>
                    <a:lstStyle/>
                    <a:p>
                      <a:r>
                        <a:rPr lang="nl-NL" dirty="0" smtClean="0"/>
                        <a:t>Praktijk</a:t>
                      </a:r>
                      <a:endParaRPr lang="nl-NL" dirty="0"/>
                    </a:p>
                  </a:txBody>
                  <a:tcPr/>
                </a:tc>
                <a:tc>
                  <a:txBody>
                    <a:bodyPr/>
                    <a:lstStyle/>
                    <a:p>
                      <a:r>
                        <a:rPr lang="nl-NL" dirty="0" smtClean="0"/>
                        <a:t>Theorie</a:t>
                      </a:r>
                      <a:endParaRPr lang="nl-NL" dirty="0"/>
                    </a:p>
                  </a:txBody>
                  <a:tcPr/>
                </a:tc>
                <a:extLst>
                  <a:ext uri="{0D108BD9-81ED-4DB2-BD59-A6C34878D82A}">
                    <a16:rowId xmlns:a16="http://schemas.microsoft.com/office/drawing/2014/main" val="871794595"/>
                  </a:ext>
                </a:extLst>
              </a:tr>
              <a:tr h="1192807">
                <a:tc>
                  <a:txBody>
                    <a:bodyPr/>
                    <a:lstStyle/>
                    <a:p>
                      <a:r>
                        <a:rPr lang="nl-NL" b="1" dirty="0" smtClean="0">
                          <a:solidFill>
                            <a:srgbClr val="002060"/>
                          </a:solidFill>
                        </a:rPr>
                        <a:t>Denken</a:t>
                      </a:r>
                      <a:endParaRPr lang="nl-NL" b="1" dirty="0">
                        <a:solidFill>
                          <a:srgbClr val="002060"/>
                        </a:solidFill>
                      </a:endParaRPr>
                    </a:p>
                  </a:txBody>
                  <a:tcPr/>
                </a:tc>
                <a:tc>
                  <a:txBody>
                    <a:bodyPr/>
                    <a:lstStyle/>
                    <a:p>
                      <a:r>
                        <a:rPr lang="nl-NL" b="0" dirty="0" smtClean="0">
                          <a:solidFill>
                            <a:srgbClr val="002060"/>
                          </a:solidFill>
                        </a:rPr>
                        <a:t>Nadenken over je praktijk om tot mogelijke verbeteringen te komen. </a:t>
                      </a:r>
                    </a:p>
                    <a:p>
                      <a:endParaRPr lang="nl-NL" b="0" dirty="0" smtClean="0">
                        <a:solidFill>
                          <a:srgbClr val="002060"/>
                        </a:solidFill>
                      </a:endParaRPr>
                    </a:p>
                    <a:p>
                      <a:r>
                        <a:rPr lang="nl-NL" b="1" i="1" dirty="0" smtClean="0">
                          <a:solidFill>
                            <a:srgbClr val="002060"/>
                          </a:solidFill>
                        </a:rPr>
                        <a:t>Reflectie</a:t>
                      </a:r>
                      <a:r>
                        <a:rPr lang="nl-NL" b="1" i="1" baseline="0" dirty="0" smtClean="0">
                          <a:solidFill>
                            <a:srgbClr val="002060"/>
                          </a:solidFill>
                        </a:rPr>
                        <a:t> na actie ! </a:t>
                      </a:r>
                      <a:endParaRPr lang="nl-NL" b="1" i="1" dirty="0">
                        <a:solidFill>
                          <a:srgbClr val="002060"/>
                        </a:solidFill>
                      </a:endParaRPr>
                    </a:p>
                  </a:txBody>
                  <a:tcPr/>
                </a:tc>
                <a:tc>
                  <a:txBody>
                    <a:bodyPr/>
                    <a:lstStyle/>
                    <a:p>
                      <a:r>
                        <a:rPr lang="nl-NL" b="0" dirty="0" smtClean="0">
                          <a:solidFill>
                            <a:srgbClr val="002060"/>
                          </a:solidFill>
                        </a:rPr>
                        <a:t>Nadenken over de theorie om te vergelijken met je praktijk. </a:t>
                      </a:r>
                    </a:p>
                    <a:p>
                      <a:endParaRPr lang="nl-NL" b="0" dirty="0" smtClean="0">
                        <a:solidFill>
                          <a:srgbClr val="002060"/>
                        </a:solidFill>
                      </a:endParaRPr>
                    </a:p>
                    <a:p>
                      <a:r>
                        <a:rPr lang="nl-NL" b="1" i="1" dirty="0" smtClean="0">
                          <a:solidFill>
                            <a:srgbClr val="002060"/>
                          </a:solidFill>
                        </a:rPr>
                        <a:t>Nog meer</a:t>
                      </a:r>
                      <a:r>
                        <a:rPr lang="nl-NL" b="1" i="1" baseline="0" dirty="0" smtClean="0">
                          <a:solidFill>
                            <a:srgbClr val="002060"/>
                          </a:solidFill>
                        </a:rPr>
                        <a:t> ‘input’ nodig</a:t>
                      </a:r>
                      <a:endParaRPr lang="nl-NL" b="1" i="1" dirty="0">
                        <a:solidFill>
                          <a:srgbClr val="002060"/>
                        </a:solidFill>
                      </a:endParaRPr>
                    </a:p>
                  </a:txBody>
                  <a:tcPr/>
                </a:tc>
                <a:extLst>
                  <a:ext uri="{0D108BD9-81ED-4DB2-BD59-A6C34878D82A}">
                    <a16:rowId xmlns:a16="http://schemas.microsoft.com/office/drawing/2014/main" val="2073922261"/>
                  </a:ext>
                </a:extLst>
              </a:tr>
              <a:tr h="1908491">
                <a:tc>
                  <a:txBody>
                    <a:bodyPr/>
                    <a:lstStyle/>
                    <a:p>
                      <a:r>
                        <a:rPr lang="nl-NL" b="1" dirty="0" smtClean="0">
                          <a:solidFill>
                            <a:srgbClr val="002060"/>
                          </a:solidFill>
                        </a:rPr>
                        <a:t>Doen</a:t>
                      </a:r>
                      <a:endParaRPr lang="nl-NL" b="1" dirty="0">
                        <a:solidFill>
                          <a:srgbClr val="002060"/>
                        </a:solidFill>
                      </a:endParaRPr>
                    </a:p>
                  </a:txBody>
                  <a:tcPr/>
                </a:tc>
                <a:tc>
                  <a:txBody>
                    <a:bodyPr/>
                    <a:lstStyle/>
                    <a:p>
                      <a:r>
                        <a:rPr lang="nl-NL" b="0" dirty="0" smtClean="0">
                          <a:solidFill>
                            <a:srgbClr val="002060"/>
                          </a:solidFill>
                        </a:rPr>
                        <a:t>Bewust handelen tijdens interacties gebaseerd op observatie en ervaring. </a:t>
                      </a:r>
                    </a:p>
                    <a:p>
                      <a:endParaRPr lang="nl-NL" b="0" dirty="0" smtClean="0">
                        <a:solidFill>
                          <a:srgbClr val="002060"/>
                        </a:solidFill>
                      </a:endParaRPr>
                    </a:p>
                    <a:p>
                      <a:endParaRPr lang="nl-NL" b="0" dirty="0" smtClean="0">
                        <a:solidFill>
                          <a:srgbClr val="002060"/>
                        </a:solidFill>
                      </a:endParaRPr>
                    </a:p>
                    <a:p>
                      <a:r>
                        <a:rPr lang="nl-NL" b="1" i="1" dirty="0" smtClean="0">
                          <a:solidFill>
                            <a:srgbClr val="002060"/>
                          </a:solidFill>
                        </a:rPr>
                        <a:t>Observeren</a:t>
                      </a:r>
                      <a:r>
                        <a:rPr lang="nl-NL" b="1" i="1" baseline="0" dirty="0" smtClean="0">
                          <a:solidFill>
                            <a:srgbClr val="002060"/>
                          </a:solidFill>
                        </a:rPr>
                        <a:t> en doen. </a:t>
                      </a:r>
                      <a:endParaRPr lang="nl-NL" b="1" i="1" dirty="0">
                        <a:solidFill>
                          <a:srgbClr val="00206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b="0" dirty="0" smtClean="0">
                          <a:solidFill>
                            <a:srgbClr val="002060"/>
                          </a:solidFill>
                        </a:rPr>
                        <a:t>Onderzoeken van eigen praktijk om bestaande theorieën te bewijzen of uit te breiden.</a:t>
                      </a:r>
                    </a:p>
                    <a:p>
                      <a:endParaRPr lang="nl-NL" b="0" dirty="0" smtClean="0">
                        <a:solidFill>
                          <a:srgbClr val="002060"/>
                        </a:solidFill>
                      </a:endParaRPr>
                    </a:p>
                    <a:p>
                      <a:r>
                        <a:rPr lang="nl-NL" b="1" i="1" dirty="0" smtClean="0">
                          <a:solidFill>
                            <a:srgbClr val="002060"/>
                          </a:solidFill>
                        </a:rPr>
                        <a:t>Onderzoeken;</a:t>
                      </a:r>
                      <a:r>
                        <a:rPr lang="nl-NL" b="1" i="1" baseline="0" dirty="0" smtClean="0">
                          <a:solidFill>
                            <a:srgbClr val="002060"/>
                          </a:solidFill>
                        </a:rPr>
                        <a:t> analyseren, verzamelen en conclusies trekken.</a:t>
                      </a:r>
                      <a:endParaRPr lang="nl-NL" b="1" i="1" dirty="0" smtClean="0">
                        <a:solidFill>
                          <a:srgbClr val="002060"/>
                        </a:solidFill>
                      </a:endParaRPr>
                    </a:p>
                  </a:txBody>
                  <a:tcPr/>
                </a:tc>
                <a:extLst>
                  <a:ext uri="{0D108BD9-81ED-4DB2-BD59-A6C34878D82A}">
                    <a16:rowId xmlns:a16="http://schemas.microsoft.com/office/drawing/2014/main" val="1149486595"/>
                  </a:ext>
                </a:extLst>
              </a:tr>
            </a:tbl>
          </a:graphicData>
        </a:graphic>
      </p:graphicFrame>
    </p:spTree>
    <p:extLst>
      <p:ext uri="{BB962C8B-B14F-4D97-AF65-F5344CB8AC3E}">
        <p14:creationId xmlns:p14="http://schemas.microsoft.com/office/powerpoint/2010/main" val="2457717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002060"/>
                </a:solidFill>
              </a:rPr>
              <a:t>Korthagen</a:t>
            </a:r>
            <a:endParaRPr lang="nl-NL" b="1" dirty="0">
              <a:solidFill>
                <a:srgbClr val="002060"/>
              </a:solidFill>
            </a:endParaRPr>
          </a:p>
        </p:txBody>
      </p:sp>
      <p:sp>
        <p:nvSpPr>
          <p:cNvPr id="3" name="Tijdelijke aanduiding voor inhoud 2"/>
          <p:cNvSpPr>
            <a:spLocks noGrp="1"/>
          </p:cNvSpPr>
          <p:nvPr>
            <p:ph idx="1"/>
          </p:nvPr>
        </p:nvSpPr>
        <p:spPr/>
        <p:txBody>
          <a:bodyPr>
            <a:normAutofit lnSpcReduction="10000"/>
          </a:bodyPr>
          <a:lstStyle/>
          <a:p>
            <a:r>
              <a:rPr lang="nl-NL" sz="4000" dirty="0" smtClean="0">
                <a:solidFill>
                  <a:srgbClr val="002060"/>
                </a:solidFill>
              </a:rPr>
              <a:t>‘Reflecteren </a:t>
            </a:r>
            <a:r>
              <a:rPr lang="nl-NL" sz="4000" dirty="0">
                <a:solidFill>
                  <a:srgbClr val="002060"/>
                </a:solidFill>
              </a:rPr>
              <a:t>is het herstructureren van kennis en ervaring’. </a:t>
            </a:r>
            <a:endParaRPr lang="nl-NL" sz="4000" dirty="0" smtClean="0">
              <a:solidFill>
                <a:srgbClr val="002060"/>
              </a:solidFill>
            </a:endParaRPr>
          </a:p>
          <a:p>
            <a:endParaRPr lang="nl-NL" sz="4000" dirty="0">
              <a:solidFill>
                <a:srgbClr val="002060"/>
              </a:solidFill>
            </a:endParaRPr>
          </a:p>
          <a:p>
            <a:r>
              <a:rPr lang="nl-NL" sz="4000" dirty="0" smtClean="0">
                <a:solidFill>
                  <a:srgbClr val="002060"/>
                </a:solidFill>
              </a:rPr>
              <a:t>Reflecteren gaat over </a:t>
            </a:r>
            <a:r>
              <a:rPr lang="nl-NL" sz="4000" b="1" dirty="0" smtClean="0">
                <a:solidFill>
                  <a:srgbClr val="002060"/>
                </a:solidFill>
              </a:rPr>
              <a:t>JOUW</a:t>
            </a:r>
            <a:r>
              <a:rPr lang="nl-NL" sz="4000" dirty="0" smtClean="0">
                <a:solidFill>
                  <a:srgbClr val="002060"/>
                </a:solidFill>
              </a:rPr>
              <a:t> handelen en </a:t>
            </a:r>
            <a:r>
              <a:rPr lang="nl-NL" sz="4000" b="1" dirty="0" smtClean="0">
                <a:solidFill>
                  <a:srgbClr val="002060"/>
                </a:solidFill>
              </a:rPr>
              <a:t>JOUW</a:t>
            </a:r>
            <a:r>
              <a:rPr lang="nl-NL" sz="4000" dirty="0" smtClean="0">
                <a:solidFill>
                  <a:srgbClr val="002060"/>
                </a:solidFill>
              </a:rPr>
              <a:t> kennis. </a:t>
            </a:r>
            <a:endParaRPr lang="nl-NL" sz="4000" dirty="0">
              <a:solidFill>
                <a:srgbClr val="002060"/>
              </a:solidFill>
            </a:endParaRPr>
          </a:p>
        </p:txBody>
      </p:sp>
    </p:spTree>
    <p:extLst>
      <p:ext uri="{BB962C8B-B14F-4D97-AF65-F5344CB8AC3E}">
        <p14:creationId xmlns:p14="http://schemas.microsoft.com/office/powerpoint/2010/main" val="3123789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Reflecteren kun je leren! </a:t>
            </a:r>
            <a:endParaRPr lang="nl-NL" dirty="0">
              <a:solidFill>
                <a:srgbClr val="002060"/>
              </a:solidFill>
            </a:endParaRPr>
          </a:p>
        </p:txBody>
      </p:sp>
      <p:sp>
        <p:nvSpPr>
          <p:cNvPr id="3" name="Tijdelijke aanduiding voor inhoud 2"/>
          <p:cNvSpPr>
            <a:spLocks noGrp="1"/>
          </p:cNvSpPr>
          <p:nvPr>
            <p:ph idx="1"/>
          </p:nvPr>
        </p:nvSpPr>
        <p:spPr/>
        <p:txBody>
          <a:bodyPr>
            <a:noAutofit/>
          </a:bodyPr>
          <a:lstStyle/>
          <a:p>
            <a:pPr marL="0" indent="0">
              <a:buNone/>
            </a:pPr>
            <a:r>
              <a:rPr lang="nl-NL" sz="2400" dirty="0" smtClean="0">
                <a:solidFill>
                  <a:srgbClr val="002060"/>
                </a:solidFill>
              </a:rPr>
              <a:t>Hoe? </a:t>
            </a:r>
          </a:p>
          <a:p>
            <a:endParaRPr lang="nl-NL" sz="2400" dirty="0">
              <a:solidFill>
                <a:srgbClr val="002060"/>
              </a:solidFill>
            </a:endParaRPr>
          </a:p>
          <a:p>
            <a:pPr marL="0" indent="0">
              <a:buNone/>
            </a:pPr>
            <a:r>
              <a:rPr lang="nl-NL" sz="2400" dirty="0" smtClean="0">
                <a:solidFill>
                  <a:srgbClr val="002060"/>
                </a:solidFill>
              </a:rPr>
              <a:t>Door domweg te oefenen, keer op keer. Het is een bewustwordingsproces over je eigen </a:t>
            </a:r>
            <a:r>
              <a:rPr lang="nl-NL" sz="2400" dirty="0" smtClean="0">
                <a:solidFill>
                  <a:srgbClr val="002060"/>
                </a:solidFill>
              </a:rPr>
              <a:t>gedrag, handelen en gevoel.</a:t>
            </a:r>
            <a:endParaRPr lang="nl-NL" sz="2400" dirty="0">
              <a:solidFill>
                <a:srgbClr val="002060"/>
              </a:solidFill>
            </a:endParaRPr>
          </a:p>
        </p:txBody>
      </p:sp>
    </p:spTree>
    <p:extLst>
      <p:ext uri="{BB962C8B-B14F-4D97-AF65-F5344CB8AC3E}">
        <p14:creationId xmlns:p14="http://schemas.microsoft.com/office/powerpoint/2010/main" val="2894033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rgbClr val="002060"/>
                </a:solidFill>
              </a:rPr>
              <a:t>Wat bereik je met reflecteren? </a:t>
            </a:r>
            <a:endParaRPr lang="nl-NL" dirty="0">
              <a:solidFill>
                <a:srgbClr val="002060"/>
              </a:solidFill>
            </a:endParaRPr>
          </a:p>
        </p:txBody>
      </p:sp>
      <p:sp>
        <p:nvSpPr>
          <p:cNvPr id="6" name="Tekstvak 5"/>
          <p:cNvSpPr txBox="1"/>
          <p:nvPr/>
        </p:nvSpPr>
        <p:spPr>
          <a:xfrm>
            <a:off x="3967089" y="4346916"/>
            <a:ext cx="8342142" cy="707886"/>
          </a:xfrm>
          <a:prstGeom prst="rect">
            <a:avLst/>
          </a:prstGeom>
          <a:noFill/>
        </p:spPr>
        <p:txBody>
          <a:bodyPr wrap="square" rtlCol="0">
            <a:spAutoFit/>
          </a:bodyPr>
          <a:lstStyle/>
          <a:p>
            <a:r>
              <a:rPr lang="nl-NL" sz="4000" dirty="0" smtClean="0">
                <a:solidFill>
                  <a:srgbClr val="002060"/>
                </a:solidFill>
              </a:rPr>
              <a:t>Wat bereik je als je niet reflecteert? </a:t>
            </a:r>
            <a:endParaRPr lang="nl-NL" sz="4000" dirty="0">
              <a:solidFill>
                <a:srgbClr val="002060"/>
              </a:solidFill>
            </a:endParaRPr>
          </a:p>
        </p:txBody>
      </p:sp>
    </p:spTree>
    <p:extLst>
      <p:ext uri="{BB962C8B-B14F-4D97-AF65-F5344CB8AC3E}">
        <p14:creationId xmlns:p14="http://schemas.microsoft.com/office/powerpoint/2010/main" val="2983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52" y="0"/>
            <a:ext cx="4807399" cy="1603717"/>
          </a:xfrm>
        </p:spPr>
        <p:txBody>
          <a:bodyPr>
            <a:normAutofit/>
          </a:bodyPr>
          <a:lstStyle/>
          <a:p>
            <a:r>
              <a:rPr lang="nl-NL" sz="1800" b="1" dirty="0" smtClean="0">
                <a:solidFill>
                  <a:srgbClr val="002060"/>
                </a:solidFill>
              </a:rPr>
              <a:t>Bij reflecteren is het belangrijk om te beseffen :</a:t>
            </a:r>
            <a:r>
              <a:rPr lang="nl-NL" b="1" dirty="0" smtClean="0">
                <a:solidFill>
                  <a:srgbClr val="002060"/>
                </a:solidFill>
              </a:rPr>
              <a:t/>
            </a:r>
            <a:br>
              <a:rPr lang="nl-NL" b="1" dirty="0" smtClean="0">
                <a:solidFill>
                  <a:srgbClr val="002060"/>
                </a:solidFill>
              </a:rPr>
            </a:br>
            <a:r>
              <a:rPr lang="nl-NL" b="1" dirty="0" smtClean="0">
                <a:solidFill>
                  <a:srgbClr val="002060"/>
                </a:solidFill>
              </a:rPr>
              <a:t>Waar sta jij? </a:t>
            </a:r>
            <a:endParaRPr lang="nl-NL" b="1" dirty="0">
              <a:solidFill>
                <a:srgbClr val="002060"/>
              </a:solidFill>
            </a:endParaRPr>
          </a:p>
        </p:txBody>
      </p:sp>
      <p:pic>
        <p:nvPicPr>
          <p:cNvPr id="5" name="Afbeelding 4"/>
          <p:cNvPicPr>
            <a:picLocks noChangeAspect="1"/>
          </p:cNvPicPr>
          <p:nvPr/>
        </p:nvPicPr>
        <p:blipFill>
          <a:blip r:embed="rId2"/>
          <a:stretch>
            <a:fillRect/>
          </a:stretch>
        </p:blipFill>
        <p:spPr>
          <a:xfrm>
            <a:off x="5111358" y="321275"/>
            <a:ext cx="6104459" cy="6215449"/>
          </a:xfrm>
          <a:prstGeom prst="rect">
            <a:avLst/>
          </a:prstGeom>
        </p:spPr>
      </p:pic>
    </p:spTree>
    <p:extLst>
      <p:ext uri="{BB962C8B-B14F-4D97-AF65-F5344CB8AC3E}">
        <p14:creationId xmlns:p14="http://schemas.microsoft.com/office/powerpoint/2010/main" val="115660929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TM10001115[[fn=Pakket]]</Template>
  <TotalTime>139</TotalTime>
  <Words>523</Words>
  <Application>Microsoft Office PowerPoint</Application>
  <PresentationFormat>Breedbeeld</PresentationFormat>
  <Paragraphs>80</Paragraphs>
  <Slides>17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17</vt:i4>
      </vt:variant>
    </vt:vector>
  </HeadingPairs>
  <TitlesOfParts>
    <vt:vector size="21" baseType="lpstr">
      <vt:lpstr>Arial</vt:lpstr>
      <vt:lpstr>Gill Sans MT</vt:lpstr>
      <vt:lpstr>Wingdings</vt:lpstr>
      <vt:lpstr>Parcel</vt:lpstr>
      <vt:lpstr>Reflecteren </vt:lpstr>
      <vt:lpstr>Reflecteren is leren. </vt:lpstr>
      <vt:lpstr>Waarvoor gebruik je reflectie? </vt:lpstr>
      <vt:lpstr>het model van Korthagen voor reflecteren </vt:lpstr>
      <vt:lpstr>Praktijk &amp; Theorie koppelen stap 4. Vooral in leerjaar 2 ! </vt:lpstr>
      <vt:lpstr>Korthagen</vt:lpstr>
      <vt:lpstr>Reflecteren kun je leren! </vt:lpstr>
      <vt:lpstr>Wat bereik je met reflecteren? </vt:lpstr>
      <vt:lpstr>Bij reflecteren is het belangrijk om te beseffen : Waar sta jij? </vt:lpstr>
      <vt:lpstr>PowerPoint-presentatie</vt:lpstr>
      <vt:lpstr>Reflecteren tijdens je BPV</vt:lpstr>
      <vt:lpstr>Benoem altijd eerst wat goed ging</vt:lpstr>
      <vt:lpstr>Fouten maken mag…toch bestaan er fouten? </vt:lpstr>
      <vt:lpstr>PowerPoint-presentatie</vt:lpstr>
      <vt:lpstr>PowerPoint-presentatie</vt:lpstr>
      <vt:lpstr>PowerPoint-presentatie</vt:lpstr>
      <vt:lpstr>Afsluiting </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Reflecteren</dc:title>
  <dc:creator>Janny Schinkel</dc:creator>
  <cp:lastModifiedBy>Janny Schinkel</cp:lastModifiedBy>
  <cp:revision>15</cp:revision>
  <dcterms:created xsi:type="dcterms:W3CDTF">2018-10-05T21:14:17Z</dcterms:created>
  <dcterms:modified xsi:type="dcterms:W3CDTF">2019-10-27T09:24:21Z</dcterms:modified>
</cp:coreProperties>
</file>